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6750B-AB22-4153-8369-9CCA5E00E7EC}" v="358" dt="2025-08-05T20:22:51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Akcin" userId="4ec647f903ba6a42" providerId="Windows Live" clId="Web-{03E6750B-AB22-4153-8369-9CCA5E00E7EC}"/>
    <pc:docChg chg="modSld">
      <pc:chgData name="Ali Akcin" userId="4ec647f903ba6a42" providerId="Windows Live" clId="Web-{03E6750B-AB22-4153-8369-9CCA5E00E7EC}" dt="2025-08-05T20:22:50.310" v="215" actId="20577"/>
      <pc:docMkLst>
        <pc:docMk/>
      </pc:docMkLst>
      <pc:sldChg chg="modSp">
        <pc:chgData name="Ali Akcin" userId="4ec647f903ba6a42" providerId="Windows Live" clId="Web-{03E6750B-AB22-4153-8369-9CCA5E00E7EC}" dt="2025-08-05T20:13:35.117" v="6" actId="1076"/>
        <pc:sldMkLst>
          <pc:docMk/>
          <pc:sldMk cId="0" sldId="256"/>
        </pc:sldMkLst>
        <pc:spChg chg="mod">
          <ac:chgData name="Ali Akcin" userId="4ec647f903ba6a42" providerId="Windows Live" clId="Web-{03E6750B-AB22-4153-8369-9CCA5E00E7EC}" dt="2025-08-05T20:13:35.117" v="6" actId="1076"/>
          <ac:spMkLst>
            <pc:docMk/>
            <pc:sldMk cId="0" sldId="256"/>
            <ac:spMk id="229" creationId="{00000000-0000-0000-0000-000000000000}"/>
          </ac:spMkLst>
        </pc:spChg>
      </pc:sldChg>
      <pc:sldChg chg="modNotes">
        <pc:chgData name="Ali Akcin" userId="4ec647f903ba6a42" providerId="Windows Live" clId="Web-{03E6750B-AB22-4153-8369-9CCA5E00E7EC}" dt="2025-08-05T20:13:50.304" v="7"/>
        <pc:sldMkLst>
          <pc:docMk/>
          <pc:sldMk cId="0" sldId="257"/>
        </pc:sldMkLst>
      </pc:sldChg>
      <pc:sldChg chg="addSp delSp modSp modNotes">
        <pc:chgData name="Ali Akcin" userId="4ec647f903ba6a42" providerId="Windows Live" clId="Web-{03E6750B-AB22-4153-8369-9CCA5E00E7EC}" dt="2025-08-05T20:22:50.310" v="215" actId="20577"/>
        <pc:sldMkLst>
          <pc:docMk/>
          <pc:sldMk cId="0" sldId="267"/>
        </pc:sldMkLst>
        <pc:spChg chg="add mod">
          <ac:chgData name="Ali Akcin" userId="4ec647f903ba6a42" providerId="Windows Live" clId="Web-{03E6750B-AB22-4153-8369-9CCA5E00E7EC}" dt="2025-08-05T20:22:50.310" v="215" actId="20577"/>
          <ac:spMkLst>
            <pc:docMk/>
            <pc:sldMk cId="0" sldId="267"/>
            <ac:spMk id="2" creationId="{DD729FA7-A162-F66A-04D8-52EA63935E4C}"/>
          </ac:spMkLst>
        </pc:spChg>
        <pc:spChg chg="mod">
          <ac:chgData name="Ali Akcin" userId="4ec647f903ba6a42" providerId="Windows Live" clId="Web-{03E6750B-AB22-4153-8369-9CCA5E00E7EC}" dt="2025-08-05T20:20:29.075" v="100" actId="1076"/>
          <ac:spMkLst>
            <pc:docMk/>
            <pc:sldMk cId="0" sldId="267"/>
            <ac:spMk id="293" creationId="{00000000-0000-0000-0000-000000000000}"/>
          </ac:spMkLst>
        </pc:spChg>
        <pc:spChg chg="del mod">
          <ac:chgData name="Ali Akcin" userId="4ec647f903ba6a42" providerId="Windows Live" clId="Web-{03E6750B-AB22-4153-8369-9CCA5E00E7EC}" dt="2025-08-05T20:18:22.340" v="22"/>
          <ac:spMkLst>
            <pc:docMk/>
            <pc:sldMk cId="0" sldId="267"/>
            <ac:spMk id="29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d9cb46d3b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d9cb46d3b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9cb46d3b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d9cb46d3b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9de8126f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d9de8126f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400" b="1" dirty="0"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d9de8126f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d9de8126f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9de8126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d9de8126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268e9b09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d268e9b09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27acdaf4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d27acdaf4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d9cb46d3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d9cb46d3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316375" y="1782300"/>
            <a:ext cx="52383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MediSync Solutions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EMR Scheduling System</a:t>
            </a:r>
            <a:endParaRPr sz="180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037275" y="2856246"/>
            <a:ext cx="45174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Ali </a:t>
            </a:r>
            <a:r>
              <a:rPr lang="en-GB" sz="1800" dirty="0" err="1"/>
              <a:t>Akcin</a:t>
            </a:r>
            <a:endParaRPr sz="1800" dirty="0" err="1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6201" y="152399"/>
            <a:ext cx="6451500" cy="4838700"/>
          </a:xfrm>
          <a:prstGeom prst="roundRect">
            <a:avLst>
              <a:gd name="adj" fmla="val 243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6201" y="152399"/>
            <a:ext cx="6451500" cy="4838700"/>
          </a:xfrm>
          <a:prstGeom prst="roundRect">
            <a:avLst>
              <a:gd name="adj" fmla="val 243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>
            <a:spLocks noGrp="1"/>
          </p:cNvSpPr>
          <p:nvPr>
            <p:ph type="title"/>
          </p:nvPr>
        </p:nvSpPr>
        <p:spPr>
          <a:xfrm>
            <a:off x="560711" y="263754"/>
            <a:ext cx="4587000" cy="9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Reflection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729FA7-A162-F66A-04D8-52EA63935E4C}"/>
              </a:ext>
            </a:extLst>
          </p:cNvPr>
          <p:cNvSpPr txBox="1"/>
          <p:nvPr/>
        </p:nvSpPr>
        <p:spPr>
          <a:xfrm>
            <a:off x="-3746" y="1284469"/>
            <a:ext cx="9039065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Problems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    -The project scope was large, so I concentrated on developing the scheduling component.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    -Managing time effectively was challenging given the amount of work involved.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    -Maintaining thorough documentation throughout development required consistent effort.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What I learned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    -Developing the scheduling EMR system provided valuable insight into real-world healthcare challenges.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    -The Software Development Life Cycle highlighted the importance of careful planning and iterative feedback</a:t>
            </a:r>
          </a:p>
          <a:p>
            <a:r>
              <a:rPr lang="en-US" dirty="0">
                <a:solidFill>
                  <a:schemeClr val="bg1"/>
                </a:solidFill>
              </a:rPr>
              <a:t>     during development.   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your time!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MediSync Solutions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EMR Scheduling System</a:t>
            </a: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Objective is to simplify and enhance efficiency in appointment booking in healthcare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Streamlines scheduling process (eliminating  phone calls and wait times)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Patients have easy access to the available appointment schedule and their medical history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Empower patients and medical professionals through technology to make healthcare more accessible, convenient, and efficient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83075" y="-865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Functional Requirements (Providers)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1" name="Google Shape;241;p19"/>
          <p:cNvSpPr txBox="1">
            <a:spLocks noGrp="1"/>
          </p:cNvSpPr>
          <p:nvPr>
            <p:ph type="body" idx="1"/>
          </p:nvPr>
        </p:nvSpPr>
        <p:spPr>
          <a:xfrm>
            <a:off x="858750" y="236925"/>
            <a:ext cx="8580300" cy="44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AutoNum type="arabicPeriod"/>
            </a:pPr>
            <a:r>
              <a:rPr lang="en-GB" sz="11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 Appointment Slot: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Process-oriented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 Enable medical specialists to insert their available appointment time slots.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2.2 Specify available time slots, dates, and specialization of the medical specialist for each available slot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AutoNum type="arabicPeriod"/>
            </a:pPr>
            <a:r>
              <a:rPr lang="en-GB" sz="11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Modify Appointment Slot: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Process-oriented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3.1 Provide functionality for medical specialists to modify existing appointment time slots.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3.2 If the appointment has been taken, the patient will receive a notification for rescheduling.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AutoNum type="arabicPeriod"/>
            </a:pPr>
            <a:r>
              <a:rPr lang="en-GB" sz="11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Appointment Slot: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Process-oriented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4.1 Enable medical specialists to delete their appointment time slots.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4.2 Notify patients if appointments are canceled, providing reasons and options for rescheduling.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AutoNum type="arabicPeriod"/>
            </a:pPr>
            <a:r>
              <a:rPr lang="en-GB" sz="11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Appointment Reminders: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Information-oriented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5.1 Send appointment reminders to medical specialists 48 hours before scheduled appointments.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5.2 Include relevant details such as time, date, and patient information.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AutoNum type="arabicPeriod"/>
            </a:pPr>
            <a:r>
              <a:rPr lang="en-GB" sz="11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 Appointment Summary: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Process-oriented &amp;  Information-oriented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6.1 Allow medical specialists to provide appointment summaries after scheduled appointments.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6.2 Ensure visibility to both medical providers and patients for medical history reference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AutoNum type="arabicPeriod"/>
            </a:pPr>
            <a:r>
              <a:rPr lang="en-GB" sz="11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Appointment Prioritization: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Process-oriented </a:t>
            </a:r>
            <a:endParaRPr sz="110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7.1 The EMR system applies an automated prioritization algorithm to evaluate the urgency of the patient.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7.2 The EMR system generates priority assessments for patients with the most critical condition.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>
            <a:spLocks noGrp="1"/>
          </p:cNvSpPr>
          <p:nvPr>
            <p:ph type="title"/>
          </p:nvPr>
        </p:nvSpPr>
        <p:spPr>
          <a:xfrm>
            <a:off x="1283075" y="-865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Functional Requirements (Patients)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7" name="Google Shape;247;p20"/>
          <p:cNvSpPr txBox="1">
            <a:spLocks noGrp="1"/>
          </p:cNvSpPr>
          <p:nvPr>
            <p:ph type="body" idx="1"/>
          </p:nvPr>
        </p:nvSpPr>
        <p:spPr>
          <a:xfrm>
            <a:off x="888000" y="233800"/>
            <a:ext cx="8580300" cy="63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AutoNum type="arabicPeriod"/>
            </a:pPr>
            <a:r>
              <a:rPr lang="en-GB" sz="11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Patient Profile: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GB" sz="11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Process-oriented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7.1 Allow patients to register and create their accounts.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7.2 Capture essential details such as name, contact information, and medical history during profile creation.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AutoNum type="arabicPeriod"/>
            </a:pPr>
            <a:r>
              <a:rPr lang="en-GB" sz="11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Schedule Appointments: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GB" sz="11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Process-oriented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8.1 Enable patients to schedule appointments with medical specialists.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8.2 Provide options to filter open appointment slots based on the department or specialization needed.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AutoNum type="arabicPeriod"/>
            </a:pPr>
            <a:r>
              <a:rPr lang="en-GB" sz="11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Appointment Cancelation: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GB" sz="11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Process-oriented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9.1 Allow patients to cancel their appointments as needed.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9.2 Notify medical specialists about the cancellation and the reasons for it.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9.3 Provide patients with options for rescheduling.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AutoNum type="arabicPeriod"/>
            </a:pPr>
            <a:r>
              <a:rPr lang="en-GB" sz="11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Appointment Reminders: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GB" sz="11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Information-oriented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10.1 Send appointment reminders to patients 48 hours before scheduled appointments.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10.2 Include relevant details such as time, date, and medical specialist information in the reminder.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AutoNum type="arabicPeriod"/>
            </a:pPr>
            <a:r>
              <a:rPr lang="en-GB" sz="11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to Medical History: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GB" sz="11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Information-oriented</a:t>
            </a:r>
            <a:endParaRPr sz="110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11.1 Allow patients to access appointment summaries provided by medical specialists after scheduled appointments.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11. 2 Allow patients to overview their past appointments, and medical history.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Waiting System: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AutoNum type="arabicPeriod"/>
            </a:pPr>
            <a:r>
              <a:rPr lang="en-GB" sz="11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Process-oriented &amp; information-oriented:</a:t>
            </a: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12.1 Implement a virtual waiting system for patients to check-in remotely before their scheduled appointments.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12.2 Display real-time queue status, indicating the estimated wait time and their position in the queue.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12.3 Provide patients with health-related news, tips, and updates while they wait.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>
            <a:spLocks noGrp="1"/>
          </p:cNvSpPr>
          <p:nvPr>
            <p:ph type="title"/>
          </p:nvPr>
        </p:nvSpPr>
        <p:spPr>
          <a:xfrm>
            <a:off x="297790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Acquisition Strategy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1092950" y="585199"/>
            <a:ext cx="6814800" cy="3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Hybrid Approach Overview:</a:t>
            </a:r>
            <a:endParaRPr sz="1100" b="1"/>
          </a:p>
          <a:p>
            <a:pPr marL="0" lvl="0" indent="0" algn="l" rtl="0">
              <a:lnSpc>
                <a:spcPct val="10699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100" b="1"/>
              <a:t>Custom Development:</a:t>
            </a:r>
            <a:r>
              <a:rPr lang="en-GB" sz="1100"/>
              <a:t> Building critical components such as patient account creation, appointment scheduling, and reminder functionalities in-house.</a:t>
            </a:r>
            <a:endParaRPr sz="1100"/>
          </a:p>
          <a:p>
            <a:pPr marL="0" lvl="0" indent="0" algn="l" rtl="0">
              <a:lnSpc>
                <a:spcPct val="10699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100" b="1"/>
              <a:t>Outsourcing:</a:t>
            </a:r>
            <a:r>
              <a:rPr lang="en-GB" sz="1100"/>
              <a:t> Leveraging external expertise for non-core functionalities like the virtual waiting system, ensuring efficiency and cost-effectiveness.</a:t>
            </a:r>
            <a:endParaRPr sz="1100"/>
          </a:p>
          <a:p>
            <a:pPr marL="0" lvl="0" indent="0" algn="l" rtl="0">
              <a:lnSpc>
                <a:spcPct val="10699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100" b="1"/>
              <a:t>Reasons for Choosing Hybrid Approach:</a:t>
            </a:r>
            <a:endParaRPr sz="1100" b="1"/>
          </a:p>
          <a:p>
            <a:pPr marL="0" lvl="0" indent="0" algn="l" rtl="0">
              <a:lnSpc>
                <a:spcPct val="10699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100" b="1"/>
              <a:t>Flexibility:</a:t>
            </a:r>
            <a:r>
              <a:rPr lang="en-GB" sz="1100"/>
              <a:t> By blending custom development and outsourcing, we attain flexibility to tailor patient-centric features while efficiently managing non-core tasks.</a:t>
            </a:r>
            <a:endParaRPr sz="1100"/>
          </a:p>
          <a:p>
            <a:pPr marL="0" lvl="0" indent="0" algn="l" rtl="0">
              <a:lnSpc>
                <a:spcPct val="10699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100" b="1"/>
              <a:t>Risk Mitigation:</a:t>
            </a:r>
            <a:r>
              <a:rPr lang="en-GB" sz="1100"/>
              <a:t> Diversifying resources through a hybrid model mitigates risks associated with development challenges, ensuring continuity in service delivery.</a:t>
            </a:r>
            <a:endParaRPr sz="1100"/>
          </a:p>
          <a:p>
            <a:pPr marL="0" lvl="0" indent="0" algn="l" rtl="0">
              <a:lnSpc>
                <a:spcPct val="10699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100" b="1"/>
              <a:t>Cost Efficiency:</a:t>
            </a:r>
            <a:r>
              <a:rPr lang="en-GB" sz="1100"/>
              <a:t> Outsourcing non-core functionalities helps control costs, optimizing resource allocation while maintaining focus on critical aspects of the project.</a:t>
            </a:r>
            <a:endParaRPr sz="1100"/>
          </a:p>
          <a:p>
            <a:pPr marL="0" lvl="0" indent="0" algn="l" rtl="0">
              <a:lnSpc>
                <a:spcPct val="10699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100" b="1"/>
              <a:t>Adaptability:</a:t>
            </a:r>
            <a:r>
              <a:rPr lang="en-GB" sz="1100"/>
              <a:t> The hybrid approach allows us to adapt to evolving requirements or circumstances, ensuring our system remains agile and responsive to user needs.</a:t>
            </a:r>
            <a:endParaRPr sz="1100"/>
          </a:p>
          <a:p>
            <a:pPr marL="0" lvl="0" indent="0" algn="l" rtl="0">
              <a:lnSpc>
                <a:spcPct val="10699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100" b="1"/>
              <a:t>Compliance and Security:</a:t>
            </a:r>
            <a:r>
              <a:rPr lang="en-GB" sz="1100"/>
              <a:t> Custom development enables us to implement robust security measures tailored to healthcare standards, ensuring data privacy and regulatory compliance.</a:t>
            </a:r>
            <a:endParaRPr sz="1100"/>
          </a:p>
          <a:p>
            <a:pPr marL="0" lvl="0" indent="0" algn="l" rtl="0">
              <a:lnSpc>
                <a:spcPct val="106999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GB" sz="1100"/>
              <a:t>In summary, the hybrid acquisition strategy combines the benefits of custom development and outsourcing, providing the flexibility, risk mitigation, cost efficiency, adaptability, and security necessary for the success of our healthcare project.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3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64" name="Google Shape;264;p23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65" name="Google Shape;265;p23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66" name="Google Shape;266;p23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67" name="Google Shape;26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1294A"/>
                </a:solidFill>
              </a:rPr>
              <a:t>Interface Structure Design</a:t>
            </a:r>
            <a:endParaRPr>
              <a:solidFill>
                <a:srgbClr val="11294A"/>
              </a:solidFill>
            </a:endParaRPr>
          </a:p>
        </p:txBody>
      </p:sp>
      <p:pic>
        <p:nvPicPr>
          <p:cNvPr id="273" name="Google Shape;273;p24"/>
          <p:cNvPicPr preferRelativeResize="0"/>
          <p:nvPr/>
        </p:nvPicPr>
        <p:blipFill rotWithShape="1">
          <a:blip r:embed="rId3">
            <a:alphaModFix/>
          </a:blip>
          <a:srcRect t="7423" b="8507"/>
          <a:stretch/>
        </p:blipFill>
        <p:spPr>
          <a:xfrm>
            <a:off x="1531250" y="909050"/>
            <a:ext cx="6571400" cy="41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1" y="152399"/>
            <a:ext cx="6451500" cy="4838700"/>
          </a:xfrm>
          <a:prstGeom prst="roundRect">
            <a:avLst>
              <a:gd name="adj" fmla="val 243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13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Focus</vt:lpstr>
      <vt:lpstr>MediSync Solutions EMR Scheduling System</vt:lpstr>
      <vt:lpstr>MediSync Solutions EMR Scheduling System</vt:lpstr>
      <vt:lpstr> Functional Requirements (Providers)</vt:lpstr>
      <vt:lpstr> Functional Requirements (Patients)</vt:lpstr>
      <vt:lpstr>Acquisition Strategy </vt:lpstr>
      <vt:lpstr>PowerPoint Presentation</vt:lpstr>
      <vt:lpstr>PowerPoint Presentation</vt:lpstr>
      <vt:lpstr>Interface Structure Design</vt:lpstr>
      <vt:lpstr>PowerPoint Presentation</vt:lpstr>
      <vt:lpstr>PowerPoint Presentation</vt:lpstr>
      <vt:lpstr>PowerPoint Presentation</vt:lpstr>
      <vt:lpstr>Project Reflection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51</cp:revision>
  <dcterms:modified xsi:type="dcterms:W3CDTF">2025-08-05T20:22:57Z</dcterms:modified>
</cp:coreProperties>
</file>